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7" r:id="rId4"/>
  </p:sldMasterIdLst>
  <p:notesMasterIdLst>
    <p:notesMasterId r:id="rId27"/>
  </p:notesMasterIdLst>
  <p:handoutMasterIdLst>
    <p:handoutMasterId r:id="rId28"/>
  </p:handoutMasterIdLst>
  <p:sldIdLst>
    <p:sldId id="348" r:id="rId5"/>
    <p:sldId id="349" r:id="rId6"/>
    <p:sldId id="265" r:id="rId7"/>
    <p:sldId id="350" r:id="rId8"/>
    <p:sldId id="351" r:id="rId9"/>
    <p:sldId id="352" r:id="rId10"/>
    <p:sldId id="356" r:id="rId11"/>
    <p:sldId id="353" r:id="rId12"/>
    <p:sldId id="354" r:id="rId13"/>
    <p:sldId id="355" r:id="rId14"/>
    <p:sldId id="357" r:id="rId15"/>
    <p:sldId id="358" r:id="rId16"/>
    <p:sldId id="359" r:id="rId17"/>
    <p:sldId id="367" r:id="rId18"/>
    <p:sldId id="360" r:id="rId19"/>
    <p:sldId id="361" r:id="rId20"/>
    <p:sldId id="362" r:id="rId21"/>
    <p:sldId id="365" r:id="rId22"/>
    <p:sldId id="368" r:id="rId23"/>
    <p:sldId id="364" r:id="rId24"/>
    <p:sldId id="369" r:id="rId25"/>
    <p:sldId id="347" r:id="rId2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7" autoAdjust="0"/>
    <p:restoredTop sz="94634" autoAdjust="0"/>
  </p:normalViewPr>
  <p:slideViewPr>
    <p:cSldViewPr snapToGrid="0">
      <p:cViewPr varScale="1">
        <p:scale>
          <a:sx n="78" d="100"/>
          <a:sy n="78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BD0F57-F4C1-4FB1-864D-380FCFCB293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A83F606-8A8B-426E-A649-E6072AD6E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6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A018B7-25C7-40E8-838D-A07AF4F1048E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DD8812-632B-44E3-B183-D20ADC793C3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6374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611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02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3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00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402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552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8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399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5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992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55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33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68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16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9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48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29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74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6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73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13000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1A404CF-1042-4ADE-846A-A8B97ED9DD56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椭圆形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8E6F1B-E46E-42C2-BE93-17F8DED77868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21" name="组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椭圆形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椭圆形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椭圆形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椭圆形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椭圆形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椭圆形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9" name="椭圆形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BEA2895-AE5A-47E7-8245-ABA8B7B9FDFA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grpSp>
        <p:nvGrpSpPr>
          <p:cNvPr id="26" name="组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椭圆形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椭圆形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椭圆形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椭圆形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椭圆形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椭圆形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032DD6-3745-450D-9639-BC1248F9864D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椭圆形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9" name="组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任意多边形(F)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8CBB31-C1FB-4BF0-BD73-96607DE45D60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808204-4C90-47FF-B97A-FA4581BED226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13" name="组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椭圆形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椭圆形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BCAA829-9DFB-4173-9978-E3CA70991D5D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43D53C-1806-4A83-A211-8671989BB356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rtlCol="0" anchor="t">
            <a:normAutofit/>
          </a:bodyPr>
          <a:lstStyle>
            <a:lvl1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4ACC5-A778-46B8-BCD4-0E4BAAD40D7F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6A4FBD-32D7-4F41-8EDC-A34B0FECF966}" type="datetime1">
              <a:rPr lang="zh-CN" altLang="en-US" noProof="0" smtClean="0"/>
              <a:t>2020/6/1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6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 Design Speech</a:t>
            </a:r>
            <a:endParaRPr lang="zh-CN" altLang="en-US" sz="6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7F481B-9C2C-084A-8DF1-0582D2DA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1"/>
            <a:ext cx="9072649" cy="169033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G5 </a:t>
            </a:r>
            <a:r>
              <a:rPr lang="zh-CN" altLang="en-US" dirty="0"/>
              <a:t>健康打卡小组   闫宇 贾奕斐 秦翰翔   </a:t>
            </a:r>
            <a:endParaRPr lang="en-US" altLang="zh-CN" dirty="0"/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				</a:t>
            </a:r>
            <a:endParaRPr lang="en-US" altLang="zh-CN" dirty="0"/>
          </a:p>
          <a:p>
            <a:pPr algn="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                                             2020</a:t>
            </a:r>
            <a:r>
              <a:rPr lang="en-US" altLang="zh-CN" dirty="0"/>
              <a:t>.6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.1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6.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Flexibility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5880" y="5494129"/>
            <a:ext cx="9286240" cy="1369074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都提供了后退和前进按钮，可以在搜索后自由选择。但在</a:t>
            </a:r>
            <a:r>
              <a:rPr lang="en-US" altLang="zh-CN" dirty="0" err="1"/>
              <a:t>qq</a:t>
            </a:r>
            <a:r>
              <a:rPr lang="zh-CN" altLang="en-US" dirty="0"/>
              <a:t>音乐中用户可以进行批量操作，相比较于网易云音乐更加灵活。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CC99D-648E-45D1-B9DB-45434D95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79" y="2054314"/>
            <a:ext cx="4599958" cy="29708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EC8723-C968-4DB2-83BC-4AFF213EC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39" y="2042586"/>
            <a:ext cx="4379380" cy="2964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988F8D-19A4-42E6-9D01-B8DB6C33A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825336"/>
            <a:ext cx="5635625" cy="768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F8F2F8-1140-44AB-8809-A360F741FAEA}"/>
              </a:ext>
            </a:extLst>
          </p:cNvPr>
          <p:cNvSpPr txBox="1"/>
          <p:nvPr/>
        </p:nvSpPr>
        <p:spPr>
          <a:xfrm>
            <a:off x="8112578" y="506586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B37C26-E11B-48FD-AE55-4C287C070CD7}"/>
              </a:ext>
            </a:extLst>
          </p:cNvPr>
          <p:cNvSpPr txBox="1"/>
          <p:nvPr/>
        </p:nvSpPr>
        <p:spPr>
          <a:xfrm>
            <a:off x="3358787" y="5074958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96367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7.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Focus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5298188"/>
            <a:ext cx="9286241" cy="1369074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相比较于其它类型的软件，音乐软件对于用户的集中度要求不大，因此都只是在最下方放置了当前播放相关内容。更多的页面留给了其他功能。如果用户需要更详细的当前播放歌曲内容，都可以点击最下面的播放器进行查看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CC99D-648E-45D1-B9DB-45434D95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58373"/>
            <a:ext cx="4599958" cy="29708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EC8723-C968-4DB2-83BC-4AFF213EC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140" y="1846645"/>
            <a:ext cx="4379380" cy="2964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3C60F4-5E1A-497C-BE0B-482107BF6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59" y="810569"/>
            <a:ext cx="5988538" cy="6514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552DC7-CA35-41A6-9F7F-8E193D6C23D7}"/>
              </a:ext>
            </a:extLst>
          </p:cNvPr>
          <p:cNvSpPr txBox="1"/>
          <p:nvPr/>
        </p:nvSpPr>
        <p:spPr>
          <a:xfrm>
            <a:off x="3132364" y="485585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7D6F7D-5160-4E95-BFC7-E48B0969D56D}"/>
              </a:ext>
            </a:extLst>
          </p:cNvPr>
          <p:cNvSpPr txBox="1"/>
          <p:nvPr/>
        </p:nvSpPr>
        <p:spPr>
          <a:xfrm>
            <a:off x="7930242" y="486674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21923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8.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Human Interface Objects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1149" y="3923208"/>
            <a:ext cx="1494977" cy="687230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基本相同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704F00-8D56-40E1-9A75-0026AACC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19" y="2204118"/>
            <a:ext cx="2791096" cy="3899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334B3D-0C39-4D58-9FD8-1739321A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144" y="2204118"/>
            <a:ext cx="3303449" cy="39124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B2C298-819C-4D42-A9C6-93884FD1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916" y="1522323"/>
            <a:ext cx="4233178" cy="5228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D53E52-D3EE-42BF-8866-BA11B5082186}"/>
              </a:ext>
            </a:extLst>
          </p:cNvPr>
          <p:cNvSpPr txBox="1"/>
          <p:nvPr/>
        </p:nvSpPr>
        <p:spPr>
          <a:xfrm>
            <a:off x="2383972" y="6249191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网易云音乐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07A3D-331F-4450-B514-F81F85924065}"/>
              </a:ext>
            </a:extLst>
          </p:cNvPr>
          <p:cNvSpPr txBox="1"/>
          <p:nvPr/>
        </p:nvSpPr>
        <p:spPr>
          <a:xfrm>
            <a:off x="6635025" y="6251517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QQ</a:t>
            </a:r>
            <a:r>
              <a:rPr lang="zh-CN" altLang="en-US" dirty="0"/>
              <a:t>音乐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816719-3D76-4C2E-B515-38EC61EF1BEB}"/>
              </a:ext>
            </a:extLst>
          </p:cNvPr>
          <p:cNvSpPr txBox="1"/>
          <p:nvPr/>
        </p:nvSpPr>
        <p:spPr>
          <a:xfrm>
            <a:off x="2754451" y="179089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6CA6E9-8767-49FA-8DB4-9AEDF0328237}"/>
              </a:ext>
            </a:extLst>
          </p:cNvPr>
          <p:cNvSpPr txBox="1"/>
          <p:nvPr/>
        </p:nvSpPr>
        <p:spPr>
          <a:xfrm>
            <a:off x="6885215" y="179089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82738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9.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Latency Reduction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960" y="2301135"/>
            <a:ext cx="3474720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网易云音乐在歌曲无法加载时会显示加载错误，并且自动切换至可以正常播放的歌曲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4718F-8104-4328-8F97-276CBBAF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72" y="1865548"/>
            <a:ext cx="6052253" cy="2391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7CE19-57BD-418D-9CC6-D6ABB578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23" y="4578894"/>
            <a:ext cx="6029402" cy="1477258"/>
          </a:xfrm>
          <a:prstGeom prst="rect">
            <a:avLst/>
          </a:prstGeom>
        </p:spPr>
      </p:pic>
      <p:sp>
        <p:nvSpPr>
          <p:cNvPr id="10" name="内容占位符 25">
            <a:extLst>
              <a:ext uri="{FF2B5EF4-FFF2-40B4-BE49-F238E27FC236}">
                <a16:creationId xmlns:a16="http://schemas.microsoft.com/office/drawing/2014/main" id="{C11A89F8-47B8-4643-AB7F-463F8AAB420F}"/>
              </a:ext>
            </a:extLst>
          </p:cNvPr>
          <p:cNvSpPr txBox="1">
            <a:spLocks/>
          </p:cNvSpPr>
          <p:nvPr/>
        </p:nvSpPr>
        <p:spPr>
          <a:xfrm>
            <a:off x="7680960" y="4778129"/>
            <a:ext cx="3474720" cy="17641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en-US" altLang="zh-CN" dirty="0" err="1"/>
              <a:t>qq</a:t>
            </a:r>
            <a:r>
              <a:rPr lang="zh-CN" altLang="en-US" dirty="0"/>
              <a:t>音乐在歌曲无法加载时自动暂停，但无提示错误原因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52864-DA01-496A-9815-E65B4DD7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291" y="144600"/>
            <a:ext cx="4976260" cy="14437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4244BE-2CAD-4479-A9D0-5E9F718EEBF0}"/>
              </a:ext>
            </a:extLst>
          </p:cNvPr>
          <p:cNvSpPr txBox="1"/>
          <p:nvPr/>
        </p:nvSpPr>
        <p:spPr>
          <a:xfrm>
            <a:off x="397329" y="2876709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70A42B-079F-4509-B831-071A55AB701B}"/>
              </a:ext>
            </a:extLst>
          </p:cNvPr>
          <p:cNvSpPr txBox="1"/>
          <p:nvPr/>
        </p:nvSpPr>
        <p:spPr>
          <a:xfrm>
            <a:off x="397328" y="5268363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07136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63" y="-4149"/>
            <a:ext cx="10058400" cy="1369074"/>
          </a:xfrm>
        </p:spPr>
        <p:txBody>
          <a:bodyPr rtlCol="0"/>
          <a:lstStyle/>
          <a:p>
            <a:r>
              <a:rPr lang="en-US" altLang="zh-CN" b="1" cap="none" dirty="0"/>
              <a:t>9.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Latency Reduction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0403" y="5162745"/>
            <a:ext cx="3474720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网易云音乐在内容正在加载时会显示“载入中。。。”</a:t>
            </a:r>
            <a:endParaRPr lang="en-US" altLang="zh-CN" dirty="0"/>
          </a:p>
        </p:txBody>
      </p:sp>
      <p:sp>
        <p:nvSpPr>
          <p:cNvPr id="10" name="内容占位符 25">
            <a:extLst>
              <a:ext uri="{FF2B5EF4-FFF2-40B4-BE49-F238E27FC236}">
                <a16:creationId xmlns:a16="http://schemas.microsoft.com/office/drawing/2014/main" id="{C11A89F8-47B8-4643-AB7F-463F8AAB420F}"/>
              </a:ext>
            </a:extLst>
          </p:cNvPr>
          <p:cNvSpPr txBox="1">
            <a:spLocks/>
          </p:cNvSpPr>
          <p:nvPr/>
        </p:nvSpPr>
        <p:spPr>
          <a:xfrm>
            <a:off x="7509509" y="5162745"/>
            <a:ext cx="3887063" cy="17641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dirty="0"/>
              <a:t>QQ</a:t>
            </a:r>
            <a:r>
              <a:rPr lang="zh-CN" altLang="en-US" dirty="0"/>
              <a:t>音乐在内容正在加载时什么都不显示，只显示几个灰色矩形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52864-DA01-496A-9815-E65B4DD7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91" y="144600"/>
            <a:ext cx="4976260" cy="1443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BCF74F-47DB-4454-9553-B43918AC27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2499" y="1815860"/>
            <a:ext cx="5770528" cy="3226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8EE4DC-8D22-4C3F-8167-3AF827F8C1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90189" y="1815860"/>
            <a:ext cx="5770528" cy="31234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3C4592-3747-4FE7-B29C-451CCB2A57A0}"/>
              </a:ext>
            </a:extLst>
          </p:cNvPr>
          <p:cNvSpPr txBox="1"/>
          <p:nvPr/>
        </p:nvSpPr>
        <p:spPr>
          <a:xfrm>
            <a:off x="2936421" y="6044839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838369-3F14-485F-9D8B-780A3DC1353E}"/>
              </a:ext>
            </a:extLst>
          </p:cNvPr>
          <p:cNvSpPr txBox="1"/>
          <p:nvPr/>
        </p:nvSpPr>
        <p:spPr>
          <a:xfrm>
            <a:off x="9172397" y="6044839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55357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10.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Learnability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2758" y="2370555"/>
            <a:ext cx="3474720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都有着简洁、操作简单的界面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32B57-F514-4FEE-B56E-8A3CE2C3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31" y="1650493"/>
            <a:ext cx="4308268" cy="2782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C9B1E3-4665-454D-A872-B9C77799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2" y="3429000"/>
            <a:ext cx="4227778" cy="2883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26662C-7E35-4834-8624-7206A31A8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981" y="696904"/>
            <a:ext cx="6542274" cy="6866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153533-0EE8-4ECE-891B-3C4ACCA96634}"/>
              </a:ext>
            </a:extLst>
          </p:cNvPr>
          <p:cNvSpPr txBox="1"/>
          <p:nvPr/>
        </p:nvSpPr>
        <p:spPr>
          <a:xfrm>
            <a:off x="3328307" y="5207507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82148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11.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Metaphor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7805" y="3050148"/>
            <a:ext cx="3689511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都使用了简约的图标来隐喻该按钮的功能，但</a:t>
            </a:r>
            <a:r>
              <a:rPr lang="en-US" altLang="zh-CN" dirty="0" err="1"/>
              <a:t>qq</a:t>
            </a:r>
            <a:r>
              <a:rPr lang="zh-CN" altLang="en-US" dirty="0"/>
              <a:t>音乐的图标表意更清楚一些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F84099-3410-40BB-9D27-EBF7743BA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3" y="1978548"/>
            <a:ext cx="1997034" cy="2835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661551-6399-48E8-910A-7552BA9AC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78548"/>
            <a:ext cx="2155236" cy="3659249"/>
          </a:xfrm>
          <a:prstGeom prst="rect">
            <a:avLst/>
          </a:prstGeom>
        </p:spPr>
      </p:pic>
      <p:sp>
        <p:nvSpPr>
          <p:cNvPr id="10" name="内容占位符 25">
            <a:extLst>
              <a:ext uri="{FF2B5EF4-FFF2-40B4-BE49-F238E27FC236}">
                <a16:creationId xmlns:a16="http://schemas.microsoft.com/office/drawing/2014/main" id="{84DB9213-2978-4899-88A7-CA19DEF872AC}"/>
              </a:ext>
            </a:extLst>
          </p:cNvPr>
          <p:cNvSpPr txBox="1">
            <a:spLocks/>
          </p:cNvSpPr>
          <p:nvPr/>
        </p:nvSpPr>
        <p:spPr>
          <a:xfrm>
            <a:off x="1192552" y="5965743"/>
            <a:ext cx="1964691" cy="5154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zh-CN" altLang="en-US" dirty="0"/>
              <a:t>网易云音乐：</a:t>
            </a:r>
            <a:r>
              <a:rPr lang="en-US" altLang="zh-CN" dirty="0"/>
              <a:t>4</a:t>
            </a:r>
          </a:p>
        </p:txBody>
      </p:sp>
      <p:sp>
        <p:nvSpPr>
          <p:cNvPr id="11" name="内容占位符 25">
            <a:extLst>
              <a:ext uri="{FF2B5EF4-FFF2-40B4-BE49-F238E27FC236}">
                <a16:creationId xmlns:a16="http://schemas.microsoft.com/office/drawing/2014/main" id="{941B68FB-1D79-45CF-9549-E4D0FD7389F2}"/>
              </a:ext>
            </a:extLst>
          </p:cNvPr>
          <p:cNvSpPr txBox="1">
            <a:spLocks/>
          </p:cNvSpPr>
          <p:nvPr/>
        </p:nvSpPr>
        <p:spPr>
          <a:xfrm>
            <a:off x="3957553" y="5965744"/>
            <a:ext cx="1508528" cy="5154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en-US" altLang="zh-CN" dirty="0" err="1"/>
              <a:t>qq</a:t>
            </a:r>
            <a:r>
              <a:rPr lang="zh-CN" altLang="en-US" dirty="0"/>
              <a:t>音乐：</a:t>
            </a:r>
            <a:r>
              <a:rPr lang="en-US" altLang="zh-CN" dirty="0"/>
              <a:t>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D1256-E21D-493C-9EC4-27E556507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817" y="696123"/>
            <a:ext cx="5690221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8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12.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Readability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301A92-8C87-4191-90E0-A0809509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78" y="1632619"/>
            <a:ext cx="3342993" cy="4132446"/>
          </a:xfrm>
          <a:prstGeom prst="rect">
            <a:avLst/>
          </a:prstGeom>
        </p:spPr>
      </p:pic>
      <p:sp>
        <p:nvSpPr>
          <p:cNvPr id="10" name="内容占位符 25">
            <a:extLst>
              <a:ext uri="{FF2B5EF4-FFF2-40B4-BE49-F238E27FC236}">
                <a16:creationId xmlns:a16="http://schemas.microsoft.com/office/drawing/2014/main" id="{C3069CD5-826B-4D4D-950D-CD950F09A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171" y="5933712"/>
            <a:ext cx="6207760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网易云字体、皮肤、颜色等风格样式都可以修改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DB74B8-9EE7-4536-848D-94C0B3D0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76" y="1609213"/>
            <a:ext cx="4546180" cy="4061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E1BA0C-C39D-4963-AC16-E5AF1EC38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27" y="612322"/>
            <a:ext cx="6930515" cy="797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749790-1AB0-47D1-91AE-86209E668B62}"/>
              </a:ext>
            </a:extLst>
          </p:cNvPr>
          <p:cNvSpPr txBox="1"/>
          <p:nvPr/>
        </p:nvSpPr>
        <p:spPr>
          <a:xfrm>
            <a:off x="750535" y="3455099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37923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12.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Readability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1554" y="2965401"/>
            <a:ext cx="3474720" cy="176418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en-US" altLang="zh-CN" dirty="0" err="1"/>
              <a:t>qq</a:t>
            </a:r>
            <a:r>
              <a:rPr lang="zh-CN" altLang="en-US" dirty="0"/>
              <a:t>音乐有着更多的皮肤，</a:t>
            </a:r>
            <a:endParaRPr lang="en-US" altLang="zh-CN" dirty="0"/>
          </a:p>
          <a:p>
            <a:pPr marL="0" indent="0" algn="just">
              <a:buNone/>
            </a:pPr>
            <a:r>
              <a:rPr lang="zh-CN" altLang="en-US" dirty="0"/>
              <a:t>但是无法更改字体样式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AAF635-D740-422C-96C9-5CA1FA4F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9" y="1790891"/>
            <a:ext cx="4873101" cy="4113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DFB738-B98F-4D91-959D-9E9CB86BE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227" y="612322"/>
            <a:ext cx="6930515" cy="797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D08A4E-CC6C-4AAD-B2E5-555D2B8CFDE0}"/>
              </a:ext>
            </a:extLst>
          </p:cNvPr>
          <p:cNvSpPr txBox="1"/>
          <p:nvPr/>
        </p:nvSpPr>
        <p:spPr>
          <a:xfrm>
            <a:off x="8006443" y="4093635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02804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B10CA2-D449-4D8E-9480-19046839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3623" y="2522765"/>
            <a:ext cx="2710544" cy="3278988"/>
          </a:xfrm>
        </p:spPr>
        <p:txBody>
          <a:bodyPr/>
          <a:lstStyle/>
          <a:p>
            <a:r>
              <a:rPr lang="zh-CN" altLang="en-US" dirty="0"/>
              <a:t>网易云音乐重启后不能还原之前的状态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QQ</a:t>
            </a:r>
            <a:r>
              <a:rPr lang="zh-CN" altLang="en-US" dirty="0"/>
              <a:t>音乐可以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577CCD-752F-459F-8CAF-BCA9BCDA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/>
              <a:t>13.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Track State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F84DE5-DE8F-4188-AAE4-C6ACC02E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49" y="571449"/>
            <a:ext cx="7144429" cy="834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992545-2685-42C7-8B19-30FC688CFE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2282" y="1555998"/>
            <a:ext cx="4100104" cy="255063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403947F-E7C9-45F6-B3CD-AB91A24FD7E0}"/>
              </a:ext>
            </a:extLst>
          </p:cNvPr>
          <p:cNvSpPr/>
          <p:nvPr/>
        </p:nvSpPr>
        <p:spPr>
          <a:xfrm>
            <a:off x="4559074" y="2539093"/>
            <a:ext cx="514350" cy="449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774458-F596-4992-928F-385F6FDDDF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58471" y="1555998"/>
            <a:ext cx="4100105" cy="2550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3CC59D-8D27-4CAD-9D31-8E7CAA2983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4636" y="4214798"/>
            <a:ext cx="4027122" cy="249319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FB3CCBF1-C315-499A-AB4B-305C7A0B2E31}"/>
              </a:ext>
            </a:extLst>
          </p:cNvPr>
          <p:cNvSpPr/>
          <p:nvPr/>
        </p:nvSpPr>
        <p:spPr>
          <a:xfrm>
            <a:off x="4559074" y="5236875"/>
            <a:ext cx="514350" cy="449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5D8AE0-D317-436F-B8FD-C188BAD7B39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66634" y="4186073"/>
            <a:ext cx="4100105" cy="2550639"/>
          </a:xfrm>
          <a:prstGeom prst="rect">
            <a:avLst/>
          </a:prstGeom>
        </p:spPr>
      </p:pic>
      <p:sp>
        <p:nvSpPr>
          <p:cNvPr id="12" name="等号 11">
            <a:extLst>
              <a:ext uri="{FF2B5EF4-FFF2-40B4-BE49-F238E27FC236}">
                <a16:creationId xmlns:a16="http://schemas.microsoft.com/office/drawing/2014/main" id="{C0221375-0328-45A7-BA80-F1357C41C5AC}"/>
              </a:ext>
            </a:extLst>
          </p:cNvPr>
          <p:cNvSpPr/>
          <p:nvPr/>
        </p:nvSpPr>
        <p:spPr>
          <a:xfrm>
            <a:off x="4505603" y="4843976"/>
            <a:ext cx="514350" cy="449036"/>
          </a:xfrm>
          <a:prstGeom prst="mathEqual">
            <a:avLst>
              <a:gd name="adj1" fmla="val 14429"/>
              <a:gd name="adj2" fmla="val 22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不等号 12">
            <a:extLst>
              <a:ext uri="{FF2B5EF4-FFF2-40B4-BE49-F238E27FC236}">
                <a16:creationId xmlns:a16="http://schemas.microsoft.com/office/drawing/2014/main" id="{B72D017D-5711-4349-B7C7-59031C5E64B2}"/>
              </a:ext>
            </a:extLst>
          </p:cNvPr>
          <p:cNvSpPr/>
          <p:nvPr/>
        </p:nvSpPr>
        <p:spPr>
          <a:xfrm>
            <a:off x="4518253" y="2065565"/>
            <a:ext cx="514350" cy="457200"/>
          </a:xfrm>
          <a:prstGeom prst="mathNotEqual">
            <a:avLst>
              <a:gd name="adj1" fmla="val 12806"/>
              <a:gd name="adj2" fmla="val 6600000"/>
              <a:gd name="adj3" fmla="val 15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A5A33B-9243-4496-8224-9F35932D2C11}"/>
              </a:ext>
            </a:extLst>
          </p:cNvPr>
          <p:cNvSpPr txBox="1"/>
          <p:nvPr/>
        </p:nvSpPr>
        <p:spPr>
          <a:xfrm>
            <a:off x="10199789" y="2121912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B32AA6-1AEE-4833-8030-6EAFFF6EA944}"/>
              </a:ext>
            </a:extLst>
          </p:cNvPr>
          <p:cNvSpPr txBox="1"/>
          <p:nvPr/>
        </p:nvSpPr>
        <p:spPr>
          <a:xfrm>
            <a:off x="10171615" y="490223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02488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8373FB-15F8-4F94-94DF-D3A37DB7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233433"/>
            <a:ext cx="3737538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DF7995-5D94-49C3-9202-9ECC145B6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1" t="44" r="31773" b="12844"/>
          <a:stretch/>
        </p:blipFill>
        <p:spPr bwMode="auto">
          <a:xfrm>
            <a:off x="7091679" y="2184400"/>
            <a:ext cx="2255521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F449D6-5E20-430F-8703-620D1DB87BDB}"/>
              </a:ext>
            </a:extLst>
          </p:cNvPr>
          <p:cNvSpPr txBox="1"/>
          <p:nvPr/>
        </p:nvSpPr>
        <p:spPr>
          <a:xfrm>
            <a:off x="5288911" y="2644170"/>
            <a:ext cx="3920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08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14.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Visible navigation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52641" y="5473714"/>
            <a:ext cx="6086718" cy="96246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可见的导航都较为清晰直观，有着非常相似的布局</a:t>
            </a:r>
            <a:endParaRPr lang="en-US" altLang="zh-CN" dirty="0"/>
          </a:p>
          <a:p>
            <a:pPr marL="0" indent="0" algn="just">
              <a:buNone/>
            </a:pPr>
            <a:r>
              <a:rPr lang="zh-CN" altLang="en-US" dirty="0"/>
              <a:t>相比之下网易云音乐导航更加便捷直观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74D6A1-CBE3-4E71-88A7-45D8773F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1040"/>
            <a:ext cx="4793915" cy="3096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86A7CD-3082-43C8-940E-0FDBF575A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971040"/>
            <a:ext cx="4793915" cy="32210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6812DD-FB65-44EA-902E-3A31684C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582" y="798187"/>
            <a:ext cx="5644319" cy="616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F69A04-D3F2-478E-A5D5-C5B1906CE1C6}"/>
              </a:ext>
            </a:extLst>
          </p:cNvPr>
          <p:cNvSpPr txBox="1"/>
          <p:nvPr/>
        </p:nvSpPr>
        <p:spPr>
          <a:xfrm>
            <a:off x="2731616" y="162486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网易云：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D3663B-6A3E-4DCC-9437-F61D3E2EFCD1}"/>
              </a:ext>
            </a:extLst>
          </p:cNvPr>
          <p:cNvSpPr txBox="1"/>
          <p:nvPr/>
        </p:nvSpPr>
        <p:spPr>
          <a:xfrm>
            <a:off x="8076537" y="162486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QQ:4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11253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58E44A9-8B58-4B21-A8C2-3764FA282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51237"/>
              </p:ext>
            </p:extLst>
          </p:nvPr>
        </p:nvGraphicFramePr>
        <p:xfrm>
          <a:off x="1401808" y="1649185"/>
          <a:ext cx="9449343" cy="4433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7914">
                  <a:extLst>
                    <a:ext uri="{9D8B030D-6E8A-4147-A177-3AD203B41FA5}">
                      <a16:colId xmlns:a16="http://schemas.microsoft.com/office/drawing/2014/main" val="805357313"/>
                    </a:ext>
                  </a:extLst>
                </a:gridCol>
                <a:gridCol w="1824716">
                  <a:extLst>
                    <a:ext uri="{9D8B030D-6E8A-4147-A177-3AD203B41FA5}">
                      <a16:colId xmlns:a16="http://schemas.microsoft.com/office/drawing/2014/main" val="2610544391"/>
                    </a:ext>
                  </a:extLst>
                </a:gridCol>
                <a:gridCol w="1887363">
                  <a:extLst>
                    <a:ext uri="{9D8B030D-6E8A-4147-A177-3AD203B41FA5}">
                      <a16:colId xmlns:a16="http://schemas.microsoft.com/office/drawing/2014/main" val="3216933984"/>
                    </a:ext>
                  </a:extLst>
                </a:gridCol>
                <a:gridCol w="1709675">
                  <a:extLst>
                    <a:ext uri="{9D8B030D-6E8A-4147-A177-3AD203B41FA5}">
                      <a16:colId xmlns:a16="http://schemas.microsoft.com/office/drawing/2014/main" val="1748762174"/>
                    </a:ext>
                  </a:extLst>
                </a:gridCol>
                <a:gridCol w="1709675">
                  <a:extLst>
                    <a:ext uri="{9D8B030D-6E8A-4147-A177-3AD203B41FA5}">
                      <a16:colId xmlns:a16="http://schemas.microsoft.com/office/drawing/2014/main" val="4117025566"/>
                    </a:ext>
                  </a:extLst>
                </a:gridCol>
              </a:tblGrid>
              <a:tr h="3410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cap="all">
                          <a:effectLst/>
                        </a:rPr>
                        <a:t>网易云优点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QQ</a:t>
                      </a:r>
                      <a:r>
                        <a:rPr lang="zh-CN" sz="1600" kern="100" cap="all">
                          <a:effectLst/>
                        </a:rPr>
                        <a:t>音乐优点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cap="all">
                          <a:effectLst/>
                        </a:rPr>
                        <a:t>网易云缺点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QQ</a:t>
                      </a:r>
                      <a:r>
                        <a:rPr lang="zh-CN" sz="1600" kern="100" cap="all">
                          <a:effectLst/>
                        </a:rPr>
                        <a:t>音乐缺点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888099"/>
                  </a:ext>
                </a:extLst>
              </a:tr>
              <a:tr h="6820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 dirty="0">
                          <a:effectLst/>
                        </a:rPr>
                        <a:t>Anticipation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个性推荐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精选，播放历史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无播放历史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343925"/>
                  </a:ext>
                </a:extLst>
              </a:tr>
              <a:tr h="6820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Communication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没有音量大小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4993488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Efficiency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评论栏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评论栏隐藏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502507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Flexibility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批量操作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无批量操作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069414"/>
                  </a:ext>
                </a:extLst>
              </a:tr>
              <a:tr h="6820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Latency Reduction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加载图标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无加载图标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443819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Metaphor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图标表意清晰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图标表意模糊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373401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Readability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无法更改字体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712767"/>
                  </a:ext>
                </a:extLst>
              </a:tr>
              <a:tr h="6820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cap="all">
                          <a:effectLst/>
                        </a:rPr>
                        <a:t>Track State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重启后可以还原状态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重启后不能还原状态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6140264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36CF2492-3D92-48D6-AC03-6A3F12A5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96299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FE67FFD-EEBA-0F43-9CCE-29C86061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528" y="2351314"/>
            <a:ext cx="3087915" cy="1762223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accent1"/>
                </a:solidFill>
              </a:rPr>
              <a:t>Thank You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4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Anticipation</a:t>
            </a:r>
            <a:r>
              <a:rPr lang="zh-CN" altLang="en-US" b="1" cap="none" dirty="0"/>
              <a:t>（预测）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44F11-E92F-4AA7-BC32-6C8F6945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07613"/>
            <a:ext cx="6409093" cy="4139206"/>
          </a:xfrm>
          <a:prstGeom prst="rect">
            <a:avLst/>
          </a:prstGeom>
        </p:spPr>
      </p:pic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41428E21-94D4-41E3-8250-BFABC01C9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5600" y="1907613"/>
            <a:ext cx="3362960" cy="3748193"/>
          </a:xfrm>
        </p:spPr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网易云音乐打开后的界面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just" rtl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优点：个性推荐在主要位置，更倾向于提供给用户个性化的歌单</a:t>
            </a:r>
            <a:endParaRPr lang="en-US" altLang="zh-CN" dirty="0"/>
          </a:p>
          <a:p>
            <a:pPr marL="0" indent="0" algn="just" rtl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左侧我的音乐列表下，这五项是对用户最可能访问的预测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just" rtl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缺点：播放历史是一个较为重要的功能，却没有放在主界面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0ACFD3-B11F-4190-A91E-1616082F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06" y="1191605"/>
            <a:ext cx="3896783" cy="226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0D25BA-51C1-4546-8B6F-7F461A4A176D}"/>
              </a:ext>
            </a:extLst>
          </p:cNvPr>
          <p:cNvSpPr txBox="1"/>
          <p:nvPr/>
        </p:nvSpPr>
        <p:spPr>
          <a:xfrm>
            <a:off x="9326751" y="533944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90435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1.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Anticipation</a:t>
            </a:r>
            <a:r>
              <a:rPr lang="zh-CN" altLang="en-US" b="1" cap="none" dirty="0"/>
              <a:t> （预测）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41428E21-94D4-41E3-8250-BFABC01C9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65407" y="2535673"/>
            <a:ext cx="3302000" cy="3748193"/>
          </a:xfrm>
        </p:spPr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en-US" altLang="zh-CN" dirty="0" err="1"/>
              <a:t>qq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音乐打开后的界面</a:t>
            </a:r>
            <a:endParaRPr lang="en-US" altLang="zh-CN" dirty="0"/>
          </a:p>
          <a:p>
            <a:pPr marL="0" indent="0" algn="just" rtl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精选在主要位置，更倾向于提供给用户主流的歌单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algn="just" rtl="0">
              <a:buNone/>
            </a:pPr>
            <a:r>
              <a:rPr lang="zh-CN" altLang="en-US" dirty="0"/>
              <a:t>优点：</a:t>
            </a:r>
            <a:r>
              <a:rPr lang="en-US" altLang="zh-CN" dirty="0" err="1"/>
              <a:t>qq</a:t>
            </a:r>
            <a:r>
              <a:rPr lang="zh-CN" altLang="en-US" dirty="0"/>
              <a:t>音乐的我的音乐列表下预测为这四项，相比较于网易云音乐，播放历史放在了主界面。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996F3-BAA7-4CD5-A9A5-2900EA4F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1" y="1790891"/>
            <a:ext cx="6536030" cy="4454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516337-03D5-4373-A2C2-439AB2942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84" y="1088976"/>
            <a:ext cx="3896783" cy="2264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019A0D-0FB9-4D9E-B2B6-652A5FDE2B22}"/>
              </a:ext>
            </a:extLst>
          </p:cNvPr>
          <p:cNvSpPr/>
          <p:nvPr/>
        </p:nvSpPr>
        <p:spPr>
          <a:xfrm>
            <a:off x="1208314" y="3665764"/>
            <a:ext cx="1224643" cy="11919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E2CB9B-A26B-4D34-A8F8-368D66FB9427}"/>
              </a:ext>
            </a:extLst>
          </p:cNvPr>
          <p:cNvSpPr txBox="1"/>
          <p:nvPr/>
        </p:nvSpPr>
        <p:spPr>
          <a:xfrm>
            <a:off x="9326751" y="5339444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30417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2.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Communication</a:t>
            </a:r>
            <a:r>
              <a:rPr lang="zh-CN" altLang="en-US" b="1" cap="none" dirty="0"/>
              <a:t>（传达）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44F11-E92F-4AA7-BC32-6C8F6945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15" y="3071604"/>
            <a:ext cx="5209671" cy="3364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905935-9346-435B-9B45-8DD24EB8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69" y="3037668"/>
            <a:ext cx="5290367" cy="3578046"/>
          </a:xfrm>
          <a:prstGeom prst="rect">
            <a:avLst/>
          </a:prstGeom>
        </p:spPr>
      </p:pic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1F1D7C7D-D006-4B59-93F0-9FC2B30F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9539" y="1668594"/>
            <a:ext cx="8235154" cy="136907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dirty="0"/>
              <a:t>在播放音乐时都能很好地展示播放状态</a:t>
            </a:r>
            <a:endParaRPr lang="en-US" altLang="zh-CN" dirty="0"/>
          </a:p>
          <a:p>
            <a:pPr marL="0" indent="0" rtl="0">
              <a:buNone/>
            </a:pPr>
            <a:r>
              <a:rPr lang="zh-CN" altLang="en-US" dirty="0"/>
              <a:t>网易云音乐把当前的音量大小直接展示了出来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QQ</a:t>
            </a:r>
            <a:r>
              <a:rPr lang="zh-CN" altLang="en-US" dirty="0"/>
              <a:t>音乐没有直接显示音量大小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7810-10E6-43DE-A019-725F29E3D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995" y="1227667"/>
            <a:ext cx="3170599" cy="1911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6199E6-A24A-4866-BEF0-6768566CE2D6}"/>
              </a:ext>
            </a:extLst>
          </p:cNvPr>
          <p:cNvSpPr txBox="1"/>
          <p:nvPr/>
        </p:nvSpPr>
        <p:spPr>
          <a:xfrm>
            <a:off x="9841101" y="2168465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C34083-B02A-476B-A101-4EB1F5B282E7}"/>
              </a:ext>
            </a:extLst>
          </p:cNvPr>
          <p:cNvSpPr txBox="1"/>
          <p:nvPr/>
        </p:nvSpPr>
        <p:spPr>
          <a:xfrm>
            <a:off x="2042003" y="224658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58211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3.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Consistency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1F1D7C7D-D006-4B59-93F0-9FC2B30F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182" y="4382573"/>
            <a:ext cx="9782448" cy="1369074"/>
          </a:xfrm>
        </p:spPr>
        <p:txBody>
          <a:bodyPr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/>
              <a:t>两者都能保持很好的导航控件、菜单、图标和美观性等设计的一致性，整体风格统一。各个功能页面的入口处于整个</a:t>
            </a:r>
            <a:r>
              <a:rPr lang="en-US" altLang="zh-CN" dirty="0"/>
              <a:t>App</a:t>
            </a:r>
            <a:r>
              <a:rPr lang="zh-CN" altLang="en-US" dirty="0"/>
              <a:t>的上面和左侧。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DEFCB-C439-4147-8B43-71D1A699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15433"/>
            <a:ext cx="6356507" cy="6992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37F82D-1D54-4A04-8DCA-FECF6AE5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408937"/>
            <a:ext cx="7385414" cy="485426"/>
          </a:xfrm>
          <a:prstGeom prst="rect">
            <a:avLst/>
          </a:prstGeom>
        </p:spPr>
      </p:pic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E11DE6B2-F224-448B-8EFE-6B19AD1CE238}"/>
              </a:ext>
            </a:extLst>
          </p:cNvPr>
          <p:cNvSpPr txBox="1">
            <a:spLocks/>
          </p:cNvSpPr>
          <p:nvPr/>
        </p:nvSpPr>
        <p:spPr>
          <a:xfrm>
            <a:off x="8949289" y="2241747"/>
            <a:ext cx="2309261" cy="658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zh-CN" altLang="en-US" dirty="0"/>
              <a:t>网易云音乐：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10" name="内容占位符 25">
            <a:extLst>
              <a:ext uri="{FF2B5EF4-FFF2-40B4-BE49-F238E27FC236}">
                <a16:creationId xmlns:a16="http://schemas.microsoft.com/office/drawing/2014/main" id="{0C94E65E-258A-4B55-AFC2-1F2FF7BB2C61}"/>
              </a:ext>
            </a:extLst>
          </p:cNvPr>
          <p:cNvSpPr txBox="1">
            <a:spLocks/>
          </p:cNvSpPr>
          <p:nvPr/>
        </p:nvSpPr>
        <p:spPr>
          <a:xfrm>
            <a:off x="8949290" y="3428010"/>
            <a:ext cx="1525200" cy="426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en-US" altLang="zh-CN" dirty="0" err="1"/>
              <a:t>qq</a:t>
            </a:r>
            <a:r>
              <a:rPr lang="zh-CN" altLang="en-US" dirty="0"/>
              <a:t>音乐：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098D0-A918-4AC3-B177-BAD3E7AB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772" y="1016839"/>
            <a:ext cx="6167858" cy="4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4.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Controlled Autonomy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0382" y="5424871"/>
            <a:ext cx="9815298" cy="575879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两者都能够自由地选择想进入的页面，但查看用户个性化的内容需要登录账号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A7514-B4E8-4DEB-A80C-49FCD2F6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89913"/>
            <a:ext cx="4775628" cy="3084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E03A5F-FEA4-42B1-BF94-A0D9900E7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94" y="1789913"/>
            <a:ext cx="4399706" cy="30399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06B00E-9ECA-44FD-9248-FAA60FB47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186" y="1022680"/>
            <a:ext cx="4806314" cy="359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196AC4-0C3F-4BE7-AB49-0F64D3CEF6B7}"/>
              </a:ext>
            </a:extLst>
          </p:cNvPr>
          <p:cNvSpPr txBox="1"/>
          <p:nvPr/>
        </p:nvSpPr>
        <p:spPr>
          <a:xfrm>
            <a:off x="3328307" y="494272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0C97A-C4D2-4E2A-B140-FB82FAB8967F}"/>
              </a:ext>
            </a:extLst>
          </p:cNvPr>
          <p:cNvSpPr txBox="1"/>
          <p:nvPr/>
        </p:nvSpPr>
        <p:spPr>
          <a:xfrm>
            <a:off x="8289471" y="4923481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429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5.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Efficiency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996F3-BAA7-4CD5-A9A5-2900EA4F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27" y="1879054"/>
            <a:ext cx="4500880" cy="3067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972398-B12E-4985-8CE4-46F8FC70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27" y="1879054"/>
            <a:ext cx="4805680" cy="3103668"/>
          </a:xfrm>
          <a:prstGeom prst="rect">
            <a:avLst/>
          </a:prstGeom>
        </p:spPr>
      </p:pic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0382" y="5488926"/>
            <a:ext cx="9815298" cy="1369074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两者的搜索都位于最上面偏左侧的位置，用户登录、设置等功能位于最上面右边，导航栏都位于左侧。两个音乐软件的整体布局非常相似，使用起来的效率也非常相近。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2F66A-22E7-4367-A3BC-D2330657F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415" y="965200"/>
            <a:ext cx="5924737" cy="244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9F8D18-BBD7-4BF4-8081-CC8A35760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148" y="1207690"/>
            <a:ext cx="5711825" cy="1692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B041CF-1526-4895-A775-6C6E5BC1BD9B}"/>
              </a:ext>
            </a:extLst>
          </p:cNvPr>
          <p:cNvSpPr txBox="1"/>
          <p:nvPr/>
        </p:nvSpPr>
        <p:spPr>
          <a:xfrm>
            <a:off x="3358787" y="5074926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971D4-6636-4AF3-8EB6-746C0026B571}"/>
              </a:ext>
            </a:extLst>
          </p:cNvPr>
          <p:cNvSpPr txBox="1"/>
          <p:nvPr/>
        </p:nvSpPr>
        <p:spPr>
          <a:xfrm>
            <a:off x="8520792" y="5083742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49500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cap="none" dirty="0"/>
              <a:t>5.</a:t>
            </a:r>
            <a:r>
              <a:rPr lang="zh-CN" altLang="en-US" b="1" cap="none" dirty="0"/>
              <a:t> </a:t>
            </a:r>
            <a:r>
              <a:rPr lang="en-US" altLang="zh-CN" b="1" cap="none" dirty="0"/>
              <a:t>Efficiency</a:t>
            </a:r>
            <a:endParaRPr lang="zh-CN" altLang="en-US" b="1" cap="non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5">
            <a:extLst>
              <a:ext uri="{FF2B5EF4-FFF2-40B4-BE49-F238E27FC236}">
                <a16:creationId xmlns:a16="http://schemas.microsoft.com/office/drawing/2014/main" id="{07F19807-018E-4287-8B11-C3A00AB3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990" y="5067109"/>
            <a:ext cx="10180689" cy="1369074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zh-CN" altLang="en-US" dirty="0"/>
              <a:t>两者的听歌页面里，网易云音乐页面包含了封面、歌词、评论、推荐灯等，内容更加丰富。</a:t>
            </a:r>
            <a:r>
              <a:rPr lang="en-US" altLang="zh-CN" dirty="0" err="1"/>
              <a:t>qq</a:t>
            </a:r>
            <a:r>
              <a:rPr lang="zh-CN" altLang="en-US" dirty="0"/>
              <a:t>音乐的听歌页面只包含了封面和歌词，而其余的评论等功能都放在的最下角的按钮中。此方面效率网易云音乐更好。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5DB24-CACF-4DB0-BB3C-87824165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52" y="1544319"/>
            <a:ext cx="4887388" cy="3156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2D0D5E-66A6-4915-B729-416A39299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031" y="1544319"/>
            <a:ext cx="4675242" cy="3156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B3A84B-7559-41E6-A90B-D6F7FC30131D}"/>
              </a:ext>
            </a:extLst>
          </p:cNvPr>
          <p:cNvSpPr txBox="1"/>
          <p:nvPr/>
        </p:nvSpPr>
        <p:spPr>
          <a:xfrm>
            <a:off x="3114947" y="4699267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B48DB0-9695-4F63-A842-DF0E95E6E945}"/>
              </a:ext>
            </a:extLst>
          </p:cNvPr>
          <p:cNvSpPr txBox="1"/>
          <p:nvPr/>
        </p:nvSpPr>
        <p:spPr>
          <a:xfrm>
            <a:off x="8271783" y="4699267"/>
            <a:ext cx="27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40988319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30_TF66722518" id="{829C33DD-2B9F-4D66-9920-F14C9C6637DD}" vid="{8B410579-0F0D-4DE0-8BA9-79E32CDF856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4328E-77DF-41E8-952F-124AE19F1F7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轻快推销宣传演示</Template>
  <TotalTime>0</TotalTime>
  <Words>866</Words>
  <Application>Microsoft Office PowerPoint</Application>
  <PresentationFormat>宽屏</PresentationFormat>
  <Paragraphs>157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 UI</vt:lpstr>
      <vt:lpstr>等线</vt:lpstr>
      <vt:lpstr>微软雅黑</vt:lpstr>
      <vt:lpstr>Calibri</vt:lpstr>
      <vt:lpstr>Verdana</vt:lpstr>
      <vt:lpstr>RetrospectVTI</vt:lpstr>
      <vt:lpstr>Web Design Speech</vt:lpstr>
      <vt:lpstr>PowerPoint 演示文稿</vt:lpstr>
      <vt:lpstr>1. Anticipation（预测）</vt:lpstr>
      <vt:lpstr>1. Anticipation （预测）</vt:lpstr>
      <vt:lpstr>2. Communication（传达）</vt:lpstr>
      <vt:lpstr>3. Consistency</vt:lpstr>
      <vt:lpstr>4. Controlled Autonomy</vt:lpstr>
      <vt:lpstr>5. Efficiency</vt:lpstr>
      <vt:lpstr>5. Efficiency</vt:lpstr>
      <vt:lpstr>6. Flexibility</vt:lpstr>
      <vt:lpstr>7. Focus</vt:lpstr>
      <vt:lpstr>8. Human Interface Objects</vt:lpstr>
      <vt:lpstr>9. Latency Reduction</vt:lpstr>
      <vt:lpstr>9. Latency Reduction</vt:lpstr>
      <vt:lpstr>10. Learnability</vt:lpstr>
      <vt:lpstr>11. Metaphor</vt:lpstr>
      <vt:lpstr>12. Readability</vt:lpstr>
      <vt:lpstr>12. Readability</vt:lpstr>
      <vt:lpstr>13. Track State</vt:lpstr>
      <vt:lpstr>14. Visible navigation</vt:lpstr>
      <vt:lpstr>总结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2020-05-29T02:35:42Z</dcterms:created>
  <dcterms:modified xsi:type="dcterms:W3CDTF">2020-06-01T02:36:05Z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